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861" r:id="rId2"/>
    <p:sldId id="1016" r:id="rId3"/>
    <p:sldId id="1014" r:id="rId4"/>
    <p:sldId id="1019" r:id="rId5"/>
    <p:sldId id="1020" r:id="rId6"/>
    <p:sldId id="1010" r:id="rId7"/>
    <p:sldId id="1018" r:id="rId8"/>
    <p:sldId id="1021" r:id="rId9"/>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99" autoAdjust="0"/>
    <p:restoredTop sz="82319" autoAdjust="0"/>
  </p:normalViewPr>
  <p:slideViewPr>
    <p:cSldViewPr>
      <p:cViewPr varScale="1">
        <p:scale>
          <a:sx n="202" d="100"/>
          <a:sy n="202" d="100"/>
        </p:scale>
        <p:origin x="192" y="280"/>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1/15/21</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849041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80018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13551737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10607472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20344835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2005731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37945727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1 Peter 4:1-11</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Part B message covering</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4:7-11</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76463"/>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600" b="1" dirty="0">
                <a:solidFill>
                  <a:schemeClr val="bg1"/>
                </a:solidFill>
                <a:latin typeface="Times New Roman" panose="02020603050405020304" pitchFamily="18" charset="0"/>
                <a:ea typeface="Arial" panose="020B0604020202020204" pitchFamily="34" charset="0"/>
              </a:rPr>
              <a:t>4 </a:t>
            </a:r>
            <a:r>
              <a:rPr lang="en-AU" sz="2600" dirty="0">
                <a:solidFill>
                  <a:schemeClr val="bg1"/>
                </a:solidFill>
                <a:latin typeface="Times New Roman" panose="02020603050405020304" pitchFamily="18" charset="0"/>
                <a:ea typeface="Arial" panose="020B0604020202020204" pitchFamily="34" charset="0"/>
              </a:rPr>
              <a:t>Since therefore Christ suffered in the flesh, arm yourselves with the same way of thinking, for whoever has suffered in the flesh has ceased from sin, </a:t>
            </a:r>
            <a:r>
              <a:rPr lang="en-AU" sz="2600" b="1" baseline="30000" dirty="0">
                <a:solidFill>
                  <a:schemeClr val="bg1"/>
                </a:solidFill>
                <a:latin typeface="Times New Roman" panose="02020603050405020304" pitchFamily="18" charset="0"/>
                <a:ea typeface="Arial" panose="020B0604020202020204" pitchFamily="34" charset="0"/>
              </a:rPr>
              <a:t>2 </a:t>
            </a:r>
            <a:r>
              <a:rPr lang="en-AU" sz="2600" dirty="0">
                <a:solidFill>
                  <a:schemeClr val="bg1"/>
                </a:solidFill>
                <a:latin typeface="Times New Roman" panose="02020603050405020304" pitchFamily="18" charset="0"/>
                <a:ea typeface="Arial" panose="020B0604020202020204" pitchFamily="34" charset="0"/>
              </a:rPr>
              <a:t>so as to live for the rest of the time in the flesh no longer for human passions but for the will of God.  </a:t>
            </a:r>
            <a:r>
              <a:rPr lang="en-AU" sz="2600" b="1" baseline="30000" dirty="0">
                <a:solidFill>
                  <a:schemeClr val="bg1"/>
                </a:solidFill>
                <a:latin typeface="Times New Roman" panose="02020603050405020304" pitchFamily="18" charset="0"/>
                <a:ea typeface="Arial" panose="020B0604020202020204" pitchFamily="34" charset="0"/>
              </a:rPr>
              <a:t>3 </a:t>
            </a:r>
            <a:r>
              <a:rPr lang="en-AU" sz="2600" dirty="0">
                <a:solidFill>
                  <a:schemeClr val="bg1"/>
                </a:solidFill>
                <a:latin typeface="Times New Roman" panose="02020603050405020304" pitchFamily="18" charset="0"/>
                <a:ea typeface="Arial" panose="020B0604020202020204" pitchFamily="34" charset="0"/>
              </a:rPr>
              <a:t>For the time that is past suffices for doing what the Gentiles want to do, living in sensuality, passions, drunkenness, orgies, drinking parties, and lawless idolatry.  </a:t>
            </a:r>
            <a:r>
              <a:rPr lang="en-AU" sz="2600" b="1" baseline="30000" dirty="0">
                <a:solidFill>
                  <a:schemeClr val="bg1"/>
                </a:solidFill>
                <a:latin typeface="Times New Roman" panose="02020603050405020304" pitchFamily="18" charset="0"/>
                <a:ea typeface="Arial" panose="020B0604020202020204" pitchFamily="34" charset="0"/>
              </a:rPr>
              <a:t>4 </a:t>
            </a:r>
            <a:r>
              <a:rPr lang="en-AU" sz="2600" dirty="0">
                <a:solidFill>
                  <a:schemeClr val="bg1"/>
                </a:solidFill>
                <a:latin typeface="Times New Roman" panose="02020603050405020304" pitchFamily="18" charset="0"/>
                <a:ea typeface="Arial" panose="020B0604020202020204" pitchFamily="34" charset="0"/>
              </a:rPr>
              <a:t>With respect to this they are surprised when you do not join them in the same flood of debauchery, and they malign you;  </a:t>
            </a:r>
            <a:r>
              <a:rPr lang="en-AU" sz="2600" b="1" baseline="30000" dirty="0">
                <a:solidFill>
                  <a:schemeClr val="bg1"/>
                </a:solidFill>
                <a:latin typeface="Times New Roman" panose="02020603050405020304" pitchFamily="18" charset="0"/>
                <a:ea typeface="Arial" panose="020B0604020202020204" pitchFamily="34" charset="0"/>
              </a:rPr>
              <a:t>5 </a:t>
            </a:r>
            <a:r>
              <a:rPr lang="en-AU" sz="2600" dirty="0">
                <a:solidFill>
                  <a:schemeClr val="bg1"/>
                </a:solidFill>
                <a:latin typeface="Times New Roman" panose="02020603050405020304" pitchFamily="18" charset="0"/>
                <a:ea typeface="Arial" panose="020B0604020202020204" pitchFamily="34" charset="0"/>
              </a:rPr>
              <a:t>but they will give account to him who is ready to judge the living and the dead.  </a:t>
            </a:r>
            <a:r>
              <a:rPr lang="en-AU" sz="2600" b="1" baseline="30000" dirty="0">
                <a:solidFill>
                  <a:schemeClr val="bg1"/>
                </a:solidFill>
                <a:latin typeface="Times New Roman" panose="02020603050405020304" pitchFamily="18" charset="0"/>
                <a:ea typeface="Arial" panose="020B0604020202020204" pitchFamily="34" charset="0"/>
              </a:rPr>
              <a:t>6 </a:t>
            </a:r>
            <a:r>
              <a:rPr lang="en-AU" sz="2600" dirty="0">
                <a:solidFill>
                  <a:schemeClr val="bg1"/>
                </a:solidFill>
                <a:latin typeface="Times New Roman" panose="02020603050405020304" pitchFamily="18" charset="0"/>
                <a:ea typeface="Arial" panose="020B0604020202020204" pitchFamily="34" charset="0"/>
              </a:rPr>
              <a:t>For this is why the gospel was preached even to those who are dead, that though judged in the flesh the way people are, they might live in the spirit the way God does.</a:t>
            </a:r>
            <a:r>
              <a:rPr lang="en-AU" sz="2600" dirty="0">
                <a:solidFill>
                  <a:schemeClr val="bg1"/>
                </a:solidFill>
              </a:rPr>
              <a:t> </a:t>
            </a:r>
            <a:endPar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865795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831836"/>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700" b="1" baseline="30000" dirty="0">
                <a:solidFill>
                  <a:schemeClr val="bg1"/>
                </a:solidFill>
                <a:latin typeface="Times New Roman" panose="02020603050405020304" pitchFamily="18" charset="0"/>
                <a:ea typeface="Arial" panose="020B0604020202020204" pitchFamily="34" charset="0"/>
              </a:rPr>
              <a:t>7 </a:t>
            </a:r>
            <a:r>
              <a:rPr lang="en-AU" sz="2700" dirty="0">
                <a:solidFill>
                  <a:schemeClr val="bg1"/>
                </a:solidFill>
                <a:latin typeface="Times New Roman" panose="02020603050405020304" pitchFamily="18" charset="0"/>
                <a:ea typeface="Arial" panose="020B0604020202020204" pitchFamily="34" charset="0"/>
              </a:rPr>
              <a:t>The end of all things is at hand;  therefore be self-controlled and sober-minded for the sake of your prayers.  </a:t>
            </a:r>
            <a:r>
              <a:rPr lang="en-AU" sz="2700" b="1" baseline="30000" dirty="0">
                <a:solidFill>
                  <a:schemeClr val="bg1"/>
                </a:solidFill>
                <a:latin typeface="Times New Roman" panose="02020603050405020304" pitchFamily="18" charset="0"/>
                <a:ea typeface="Arial" panose="020B0604020202020204" pitchFamily="34" charset="0"/>
              </a:rPr>
              <a:t>8 </a:t>
            </a:r>
            <a:r>
              <a:rPr lang="en-AU" sz="2700" dirty="0">
                <a:solidFill>
                  <a:schemeClr val="bg1"/>
                </a:solidFill>
                <a:latin typeface="Times New Roman" panose="02020603050405020304" pitchFamily="18" charset="0"/>
                <a:ea typeface="Arial" panose="020B0604020202020204" pitchFamily="34" charset="0"/>
              </a:rPr>
              <a:t>Above all, keep loving one another earnestly, since love covers a multitude of sins.  </a:t>
            </a:r>
            <a:r>
              <a:rPr lang="en-AU" sz="2700" b="1" baseline="30000" dirty="0">
                <a:solidFill>
                  <a:schemeClr val="bg1"/>
                </a:solidFill>
                <a:latin typeface="Times New Roman" panose="02020603050405020304" pitchFamily="18" charset="0"/>
                <a:ea typeface="Arial" panose="020B0604020202020204" pitchFamily="34" charset="0"/>
              </a:rPr>
              <a:t>9 </a:t>
            </a:r>
            <a:r>
              <a:rPr lang="en-AU" sz="2700" dirty="0">
                <a:solidFill>
                  <a:schemeClr val="bg1"/>
                </a:solidFill>
                <a:latin typeface="Times New Roman" panose="02020603050405020304" pitchFamily="18" charset="0"/>
                <a:ea typeface="Arial" panose="020B0604020202020204" pitchFamily="34" charset="0"/>
              </a:rPr>
              <a:t>Show hospitality to one another without grumbling.  </a:t>
            </a:r>
            <a:r>
              <a:rPr lang="en-AU" sz="2700" b="1" baseline="30000" dirty="0">
                <a:solidFill>
                  <a:schemeClr val="bg1"/>
                </a:solidFill>
                <a:latin typeface="Times New Roman" panose="02020603050405020304" pitchFamily="18" charset="0"/>
                <a:ea typeface="Arial" panose="020B0604020202020204" pitchFamily="34" charset="0"/>
              </a:rPr>
              <a:t>10 </a:t>
            </a:r>
            <a:r>
              <a:rPr lang="en-AU" sz="2700" dirty="0">
                <a:solidFill>
                  <a:schemeClr val="bg1"/>
                </a:solidFill>
                <a:latin typeface="Times New Roman" panose="02020603050405020304" pitchFamily="18" charset="0"/>
                <a:ea typeface="Arial" panose="020B0604020202020204" pitchFamily="34" charset="0"/>
              </a:rPr>
              <a:t>As each has received a gift, use it to serve one another, as good stewards of God’s varied grace:  </a:t>
            </a:r>
            <a:r>
              <a:rPr lang="en-AU" sz="2700" b="1" baseline="30000" dirty="0">
                <a:solidFill>
                  <a:schemeClr val="bg1"/>
                </a:solidFill>
                <a:latin typeface="Times New Roman" panose="02020603050405020304" pitchFamily="18" charset="0"/>
                <a:ea typeface="Arial" panose="020B0604020202020204" pitchFamily="34" charset="0"/>
              </a:rPr>
              <a:t>11 </a:t>
            </a:r>
            <a:r>
              <a:rPr lang="en-AU" sz="2700" dirty="0">
                <a:solidFill>
                  <a:schemeClr val="bg1"/>
                </a:solidFill>
                <a:latin typeface="Times New Roman" panose="02020603050405020304" pitchFamily="18" charset="0"/>
                <a:ea typeface="Arial" panose="020B0604020202020204" pitchFamily="34" charset="0"/>
              </a:rPr>
              <a:t>whoever speaks, as one who speaks oracles of God;  whoever serves, as one who serves by the strength that God supplies — in order that in everything God may be glorified through Jesus Christ.  To him belong glory and dominion forever and ever.  Amen.</a:t>
            </a:r>
            <a:r>
              <a:rPr lang="en-AU" sz="2700" dirty="0">
                <a:solidFill>
                  <a:schemeClr val="bg1"/>
                </a:solidFill>
              </a:rPr>
              <a:t> </a:t>
            </a:r>
            <a:endParaRPr lang="en-AU" sz="27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047486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7">
            <a:extLst>
              <a:ext uri="{FF2B5EF4-FFF2-40B4-BE49-F238E27FC236}">
                <a16:creationId xmlns:a16="http://schemas.microsoft.com/office/drawing/2014/main" id="{9239AAA2-BC73-8E4F-A270-77C7E20A042D}"/>
              </a:ext>
            </a:extLst>
          </p:cNvPr>
          <p:cNvSpPr txBox="1"/>
          <p:nvPr/>
        </p:nvSpPr>
        <p:spPr>
          <a:xfrm>
            <a:off x="0" y="15899"/>
            <a:ext cx="9094414" cy="415498"/>
          </a:xfrm>
          <a:prstGeom prst="rect">
            <a:avLst/>
          </a:prstGeom>
          <a:noFill/>
          <a:ln>
            <a:noFill/>
          </a:ln>
        </p:spPr>
        <p:txBody>
          <a:bodyPr wrap="square" rtlCol="0">
            <a:spAutoFit/>
          </a:bodyPr>
          <a:lstStyle/>
          <a:p>
            <a:pPr algn="ctr"/>
            <a:r>
              <a:rPr lang="en-AU" sz="2100" dirty="0">
                <a:solidFill>
                  <a:srgbClr val="FFFF00"/>
                </a:solidFill>
                <a:latin typeface="Times New Roman" panose="02020603050405020304" pitchFamily="18" charset="0"/>
                <a:cs typeface="Times New Roman" panose="02020603050405020304" pitchFamily="18" charset="0"/>
              </a:rPr>
              <a:t>Living in Readiness, knowing that the End of All Things is At Hand</a:t>
            </a:r>
            <a:endParaRPr lang="en-AU" sz="21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4324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35E089E-6132-5143-93EA-74266AF04F2A}"/>
              </a:ext>
            </a:extLst>
          </p:cNvPr>
          <p:cNvSpPr/>
          <p:nvPr/>
        </p:nvSpPr>
        <p:spPr>
          <a:xfrm>
            <a:off x="0" y="0"/>
            <a:ext cx="9131840" cy="5509200"/>
          </a:xfrm>
          <a:prstGeom prst="rect">
            <a:avLst/>
          </a:prstGeom>
          <a:solidFill>
            <a:schemeClr val="bg1"/>
          </a:solidFill>
        </p:spPr>
        <p:txBody>
          <a:bodyPr wrap="square">
            <a:spAutoFit/>
          </a:bodyPr>
          <a:lstStyle/>
          <a:p>
            <a:r>
              <a:rPr lang="en-AU" sz="2200" dirty="0">
                <a:latin typeface="Comic Sans MS" panose="030F0902030302020204" pitchFamily="66" charset="0"/>
                <a:ea typeface="Times New Roman" panose="02020603050405020304" pitchFamily="18" charset="0"/>
              </a:rPr>
              <a:t>Matthew 24: (ESV) </a:t>
            </a:r>
            <a:endParaRPr lang="en-AU" sz="2200" dirty="0">
              <a:latin typeface="Times New Roman" panose="02020603050405020304" pitchFamily="18" charset="0"/>
              <a:ea typeface="Times New Roman" panose="02020603050405020304" pitchFamily="18" charset="0"/>
            </a:endParaRPr>
          </a:p>
          <a:p>
            <a:r>
              <a:rPr lang="en-AU" sz="2200" b="1" baseline="30000" dirty="0">
                <a:latin typeface="Comic Sans MS" panose="030F0902030302020204" pitchFamily="66" charset="0"/>
                <a:ea typeface="Times New Roman" panose="02020603050405020304" pitchFamily="18" charset="0"/>
                <a:cs typeface="Times New Roman" panose="02020603050405020304" pitchFamily="18" charset="0"/>
              </a:rPr>
              <a:t>36 </a:t>
            </a:r>
            <a:r>
              <a:rPr lang="en-AU" sz="22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concerning that day and hour no one knows, not even the angels of heaven, nor the Son, but the Father only.</a:t>
            </a:r>
            <a:r>
              <a:rPr lang="en-AU" sz="2200" dirty="0">
                <a:latin typeface="Comic Sans MS" panose="030F0902030302020204" pitchFamily="66" charset="0"/>
                <a:ea typeface="Times New Roman" panose="02020603050405020304" pitchFamily="18" charset="0"/>
                <a:cs typeface="Times New Roman" panose="02020603050405020304" pitchFamily="18" charset="0"/>
              </a:rPr>
              <a:t>  </a:t>
            </a:r>
            <a:r>
              <a:rPr lang="en-AU" sz="2200" b="1" baseline="30000" dirty="0">
                <a:latin typeface="Comic Sans MS" panose="030F0902030302020204" pitchFamily="66" charset="0"/>
                <a:ea typeface="Times New Roman" panose="02020603050405020304" pitchFamily="18" charset="0"/>
                <a:cs typeface="Times New Roman" panose="02020603050405020304" pitchFamily="18" charset="0"/>
              </a:rPr>
              <a:t>37 </a:t>
            </a:r>
            <a:r>
              <a:rPr lang="en-AU" sz="22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For as were the days of Noah, so will be the coming of the Son of Man.</a:t>
            </a:r>
            <a:r>
              <a:rPr lang="en-AU" sz="2200" dirty="0">
                <a:latin typeface="Comic Sans MS" panose="030F0902030302020204" pitchFamily="66" charset="0"/>
                <a:ea typeface="Times New Roman" panose="02020603050405020304" pitchFamily="18" charset="0"/>
                <a:cs typeface="Times New Roman" panose="02020603050405020304" pitchFamily="18" charset="0"/>
              </a:rPr>
              <a:t>  </a:t>
            </a:r>
            <a:r>
              <a:rPr lang="en-AU" sz="2200" b="1" baseline="30000" dirty="0">
                <a:latin typeface="Comic Sans MS" panose="030F0902030302020204" pitchFamily="66" charset="0"/>
                <a:ea typeface="Times New Roman" panose="02020603050405020304" pitchFamily="18" charset="0"/>
                <a:cs typeface="Times New Roman" panose="02020603050405020304" pitchFamily="18" charset="0"/>
              </a:rPr>
              <a:t>38 </a:t>
            </a:r>
            <a:r>
              <a:rPr lang="en-AU" sz="22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For as in those days before the flood they were eating and drinking, marrying and giving in marriage, until the day when Noah entered the ark,</a:t>
            </a:r>
            <a:r>
              <a:rPr lang="en-AU" sz="2200" dirty="0">
                <a:latin typeface="Comic Sans MS" panose="030F0902030302020204" pitchFamily="66" charset="0"/>
                <a:ea typeface="Times New Roman" panose="02020603050405020304" pitchFamily="18" charset="0"/>
                <a:cs typeface="Times New Roman" panose="02020603050405020304" pitchFamily="18" charset="0"/>
              </a:rPr>
              <a:t> </a:t>
            </a:r>
            <a:r>
              <a:rPr lang="en-AU" sz="2200" b="1" baseline="30000" dirty="0">
                <a:latin typeface="Comic Sans MS" panose="030F0902030302020204" pitchFamily="66" charset="0"/>
                <a:ea typeface="Times New Roman" panose="02020603050405020304" pitchFamily="18" charset="0"/>
                <a:cs typeface="Times New Roman" panose="02020603050405020304" pitchFamily="18" charset="0"/>
              </a:rPr>
              <a:t>39 </a:t>
            </a:r>
            <a:r>
              <a:rPr lang="en-AU" sz="22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and they were unaware until the flood came and swept them all away, so will be the coming of the Son of Man.</a:t>
            </a:r>
            <a:r>
              <a:rPr lang="en-AU" sz="2200" dirty="0">
                <a:latin typeface="Comic Sans MS" panose="030F0902030302020204" pitchFamily="66" charset="0"/>
                <a:ea typeface="Times New Roman" panose="02020603050405020304" pitchFamily="18" charset="0"/>
                <a:cs typeface="Times New Roman" panose="02020603050405020304" pitchFamily="18" charset="0"/>
              </a:rPr>
              <a:t>  </a:t>
            </a:r>
            <a:r>
              <a:rPr lang="en-AU" sz="2200" b="1" baseline="30000" dirty="0">
                <a:latin typeface="Comic Sans MS" panose="030F0902030302020204" pitchFamily="66" charset="0"/>
                <a:ea typeface="Times New Roman" panose="02020603050405020304" pitchFamily="18" charset="0"/>
                <a:cs typeface="Times New Roman" panose="02020603050405020304" pitchFamily="18" charset="0"/>
              </a:rPr>
              <a:t>40 </a:t>
            </a:r>
            <a:r>
              <a:rPr lang="en-AU" sz="22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Then two men will be in the field;  one will be taken and one left. </a:t>
            </a:r>
            <a:r>
              <a:rPr lang="en-AU" sz="2200" dirty="0">
                <a:latin typeface="Comic Sans MS" panose="030F0902030302020204" pitchFamily="66" charset="0"/>
                <a:ea typeface="Times New Roman" panose="02020603050405020304" pitchFamily="18" charset="0"/>
                <a:cs typeface="Times New Roman" panose="02020603050405020304" pitchFamily="18" charset="0"/>
              </a:rPr>
              <a:t> </a:t>
            </a:r>
            <a:r>
              <a:rPr lang="en-AU" sz="2200" b="1" baseline="30000" dirty="0">
                <a:latin typeface="Comic Sans MS" panose="030F0902030302020204" pitchFamily="66" charset="0"/>
                <a:ea typeface="Times New Roman" panose="02020603050405020304" pitchFamily="18" charset="0"/>
                <a:cs typeface="Times New Roman" panose="02020603050405020304" pitchFamily="18" charset="0"/>
              </a:rPr>
              <a:t>41 </a:t>
            </a:r>
            <a:r>
              <a:rPr lang="en-AU" sz="22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Two women will be grinding at the mill;  one will be taken and one left. </a:t>
            </a:r>
            <a:r>
              <a:rPr lang="en-AU" sz="2200" dirty="0">
                <a:latin typeface="Comic Sans MS" panose="030F0902030302020204" pitchFamily="66" charset="0"/>
                <a:ea typeface="Times New Roman" panose="02020603050405020304" pitchFamily="18" charset="0"/>
                <a:cs typeface="Times New Roman" panose="02020603050405020304" pitchFamily="18" charset="0"/>
              </a:rPr>
              <a:t> </a:t>
            </a:r>
            <a:r>
              <a:rPr lang="en-AU" sz="2200" b="1" baseline="30000" dirty="0">
                <a:latin typeface="Comic Sans MS" panose="030F0902030302020204" pitchFamily="66" charset="0"/>
                <a:ea typeface="Times New Roman" panose="02020603050405020304" pitchFamily="18" charset="0"/>
                <a:cs typeface="Times New Roman" panose="02020603050405020304" pitchFamily="18" charset="0"/>
              </a:rPr>
              <a:t>42 </a:t>
            </a:r>
            <a:r>
              <a:rPr lang="en-AU" sz="22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Therefore, stay awake, for you do not know on what day your Lord is coming.</a:t>
            </a:r>
            <a:r>
              <a:rPr lang="en-AU" sz="2200" dirty="0">
                <a:latin typeface="Comic Sans MS" panose="030F0902030302020204" pitchFamily="66" charset="0"/>
                <a:ea typeface="Times New Roman" panose="02020603050405020304" pitchFamily="18" charset="0"/>
                <a:cs typeface="Times New Roman" panose="02020603050405020304" pitchFamily="18" charset="0"/>
              </a:rPr>
              <a:t>  </a:t>
            </a:r>
            <a:r>
              <a:rPr lang="en-AU" sz="2200" b="1" baseline="30000" dirty="0">
                <a:latin typeface="Comic Sans MS" panose="030F0902030302020204" pitchFamily="66" charset="0"/>
                <a:ea typeface="Times New Roman" panose="02020603050405020304" pitchFamily="18" charset="0"/>
                <a:cs typeface="Times New Roman" panose="02020603050405020304" pitchFamily="18" charset="0"/>
              </a:rPr>
              <a:t>43 </a:t>
            </a:r>
            <a:r>
              <a:rPr lang="en-AU" sz="22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But know this, that if the master of the house had known in what part of the night the thief was coming, he would have stayed awake and would not have let his house be broken into.</a:t>
            </a:r>
            <a:r>
              <a:rPr lang="en-AU" sz="2200" dirty="0">
                <a:latin typeface="Comic Sans MS" panose="030F0902030302020204" pitchFamily="66" charset="0"/>
                <a:ea typeface="Times New Roman" panose="02020603050405020304" pitchFamily="18" charset="0"/>
                <a:cs typeface="Times New Roman" panose="02020603050405020304" pitchFamily="18" charset="0"/>
              </a:rPr>
              <a:t>  </a:t>
            </a:r>
            <a:r>
              <a:rPr lang="en-AU" sz="2200" b="1" baseline="30000" dirty="0">
                <a:latin typeface="Comic Sans MS" panose="030F0902030302020204" pitchFamily="66" charset="0"/>
                <a:ea typeface="Times New Roman" panose="02020603050405020304" pitchFamily="18" charset="0"/>
                <a:cs typeface="Times New Roman" panose="02020603050405020304" pitchFamily="18" charset="0"/>
              </a:rPr>
              <a:t>44 </a:t>
            </a:r>
            <a:r>
              <a:rPr lang="en-AU" sz="22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Therefore you also must be ready, for the Son of Man is coming at an hour you do not expect.</a:t>
            </a:r>
            <a:r>
              <a:rPr lang="en-AU" sz="2200" dirty="0">
                <a:latin typeface="Comic Sans MS" panose="030F0902030302020204" pitchFamily="66" charset="0"/>
                <a:ea typeface="Times New Roman" panose="02020603050405020304" pitchFamily="18" charset="0"/>
                <a:cs typeface="Times New Roman" panose="02020603050405020304" pitchFamily="18" charset="0"/>
              </a:rPr>
              <a:t> </a:t>
            </a:r>
            <a:endParaRPr lang="en-US" sz="2200" dirty="0">
              <a:latin typeface="Comic Sans MS" panose="030F0902030302020204" pitchFamily="66" charset="0"/>
              <a:cs typeface="Times New Roman" panose="02020603050405020304" pitchFamily="18" charset="0"/>
            </a:endParaRPr>
          </a:p>
        </p:txBody>
      </p:sp>
    </p:spTree>
    <p:extLst>
      <p:ext uri="{BB962C8B-B14F-4D97-AF65-F5344CB8AC3E}">
        <p14:creationId xmlns:p14="http://schemas.microsoft.com/office/powerpoint/2010/main" val="3421939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35E089E-6132-5143-93EA-74266AF04F2A}"/>
              </a:ext>
            </a:extLst>
          </p:cNvPr>
          <p:cNvSpPr/>
          <p:nvPr/>
        </p:nvSpPr>
        <p:spPr>
          <a:xfrm>
            <a:off x="0" y="0"/>
            <a:ext cx="9131840" cy="4154984"/>
          </a:xfrm>
          <a:prstGeom prst="rect">
            <a:avLst/>
          </a:prstGeom>
          <a:solidFill>
            <a:schemeClr val="bg1"/>
          </a:solidFill>
        </p:spPr>
        <p:txBody>
          <a:bodyPr wrap="square">
            <a:spAutoFit/>
          </a:bodyPr>
          <a:lstStyle/>
          <a:p>
            <a:r>
              <a:rPr lang="en-AU" sz="2400" b="1" baseline="30000" dirty="0">
                <a:latin typeface="Comic Sans MS" panose="030F0902030302020204" pitchFamily="66" charset="0"/>
                <a:ea typeface="Times New Roman" panose="02020603050405020304" pitchFamily="18" charset="0"/>
                <a:cs typeface="Times New Roman" panose="02020603050405020304" pitchFamily="18" charset="0"/>
              </a:rPr>
              <a:t>45 </a:t>
            </a:r>
            <a:r>
              <a:rPr lang="en-AU" sz="24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“Who then is the faithful and wise servant, whom his master has set over his household, to give them their food at the proper time?</a:t>
            </a:r>
            <a:r>
              <a:rPr lang="en-AU" sz="2400" dirty="0">
                <a:latin typeface="Comic Sans MS" panose="030F0902030302020204" pitchFamily="66" charset="0"/>
                <a:ea typeface="Times New Roman" panose="02020603050405020304" pitchFamily="18" charset="0"/>
                <a:cs typeface="Times New Roman" panose="02020603050405020304" pitchFamily="18" charset="0"/>
              </a:rPr>
              <a:t>  </a:t>
            </a:r>
            <a:r>
              <a:rPr lang="en-AU" sz="2400" b="1" baseline="30000" dirty="0">
                <a:latin typeface="Comic Sans MS" panose="030F0902030302020204" pitchFamily="66" charset="0"/>
                <a:ea typeface="Times New Roman" panose="02020603050405020304" pitchFamily="18" charset="0"/>
                <a:cs typeface="Times New Roman" panose="02020603050405020304" pitchFamily="18" charset="0"/>
              </a:rPr>
              <a:t>46 </a:t>
            </a:r>
            <a:r>
              <a:rPr lang="en-AU" sz="24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Blessed is that servant whom his master will find so doing when he comes. </a:t>
            </a:r>
            <a:r>
              <a:rPr lang="en-AU" sz="2400" dirty="0">
                <a:latin typeface="Comic Sans MS" panose="030F0902030302020204" pitchFamily="66" charset="0"/>
                <a:ea typeface="Times New Roman" panose="02020603050405020304" pitchFamily="18" charset="0"/>
                <a:cs typeface="Times New Roman" panose="02020603050405020304" pitchFamily="18" charset="0"/>
              </a:rPr>
              <a:t> </a:t>
            </a:r>
            <a:r>
              <a:rPr lang="en-AU" sz="2400" b="1" baseline="30000" dirty="0">
                <a:latin typeface="Comic Sans MS" panose="030F0902030302020204" pitchFamily="66" charset="0"/>
                <a:ea typeface="Times New Roman" panose="02020603050405020304" pitchFamily="18" charset="0"/>
                <a:cs typeface="Times New Roman" panose="02020603050405020304" pitchFamily="18" charset="0"/>
              </a:rPr>
              <a:t>47 </a:t>
            </a:r>
            <a:r>
              <a:rPr lang="en-AU" sz="24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Truly, I say to you, he will set him over all his possessions.</a:t>
            </a:r>
            <a:r>
              <a:rPr lang="en-AU" sz="2400" dirty="0">
                <a:latin typeface="Comic Sans MS" panose="030F0902030302020204" pitchFamily="66" charset="0"/>
                <a:ea typeface="Times New Roman" panose="02020603050405020304" pitchFamily="18" charset="0"/>
                <a:cs typeface="Times New Roman" panose="02020603050405020304" pitchFamily="18" charset="0"/>
              </a:rPr>
              <a:t>  </a:t>
            </a:r>
            <a:r>
              <a:rPr lang="en-AU" sz="2400" b="1" baseline="30000" dirty="0">
                <a:latin typeface="Comic Sans MS" panose="030F0902030302020204" pitchFamily="66" charset="0"/>
                <a:ea typeface="Times New Roman" panose="02020603050405020304" pitchFamily="18" charset="0"/>
                <a:cs typeface="Times New Roman" panose="02020603050405020304" pitchFamily="18" charset="0"/>
              </a:rPr>
              <a:t>48 </a:t>
            </a:r>
            <a:r>
              <a:rPr lang="en-AU" sz="24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But if that wicked servant says to himself, ‘My master is delayed,’</a:t>
            </a:r>
            <a:r>
              <a:rPr lang="en-AU" sz="2400" dirty="0">
                <a:latin typeface="Comic Sans MS" panose="030F0902030302020204" pitchFamily="66" charset="0"/>
                <a:ea typeface="Times New Roman" panose="02020603050405020304" pitchFamily="18" charset="0"/>
                <a:cs typeface="Times New Roman" panose="02020603050405020304" pitchFamily="18" charset="0"/>
              </a:rPr>
              <a:t> </a:t>
            </a:r>
            <a:r>
              <a:rPr lang="en-AU" sz="2400" b="1" baseline="30000" dirty="0">
                <a:latin typeface="Comic Sans MS" panose="030F0902030302020204" pitchFamily="66" charset="0"/>
                <a:ea typeface="Times New Roman" panose="02020603050405020304" pitchFamily="18" charset="0"/>
                <a:cs typeface="Times New Roman" panose="02020603050405020304" pitchFamily="18" charset="0"/>
              </a:rPr>
              <a:t>49 </a:t>
            </a:r>
            <a:r>
              <a:rPr lang="en-AU" sz="24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and begins to beat his fellow servants and eats and drinks with drunkards,</a:t>
            </a:r>
            <a:r>
              <a:rPr lang="en-AU" sz="2400" dirty="0">
                <a:latin typeface="Comic Sans MS" panose="030F0902030302020204" pitchFamily="66" charset="0"/>
                <a:ea typeface="Times New Roman" panose="02020603050405020304" pitchFamily="18" charset="0"/>
                <a:cs typeface="Times New Roman" panose="02020603050405020304" pitchFamily="18" charset="0"/>
              </a:rPr>
              <a:t> </a:t>
            </a:r>
            <a:r>
              <a:rPr lang="en-AU" sz="2400" b="1" baseline="30000" dirty="0">
                <a:latin typeface="Comic Sans MS" panose="030F0902030302020204" pitchFamily="66" charset="0"/>
                <a:ea typeface="Times New Roman" panose="02020603050405020304" pitchFamily="18" charset="0"/>
                <a:cs typeface="Times New Roman" panose="02020603050405020304" pitchFamily="18" charset="0"/>
              </a:rPr>
              <a:t>50 </a:t>
            </a:r>
            <a:r>
              <a:rPr lang="en-AU" sz="24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the master of that servant will come on a day when he does not expect him and at an hour he does not know</a:t>
            </a:r>
            <a:r>
              <a:rPr lang="en-AU" sz="2400" dirty="0">
                <a:latin typeface="Comic Sans MS" panose="030F0902030302020204" pitchFamily="66" charset="0"/>
                <a:ea typeface="Times New Roman" panose="02020603050405020304" pitchFamily="18" charset="0"/>
                <a:cs typeface="Times New Roman" panose="02020603050405020304" pitchFamily="18" charset="0"/>
              </a:rPr>
              <a:t> </a:t>
            </a:r>
            <a:r>
              <a:rPr lang="en-AU" sz="2400" b="1" baseline="30000" dirty="0">
                <a:latin typeface="Comic Sans MS" panose="030F0902030302020204" pitchFamily="66" charset="0"/>
                <a:ea typeface="Times New Roman" panose="02020603050405020304" pitchFamily="18" charset="0"/>
                <a:cs typeface="Times New Roman" panose="02020603050405020304" pitchFamily="18" charset="0"/>
              </a:rPr>
              <a:t>51 </a:t>
            </a:r>
            <a:r>
              <a:rPr lang="en-AU" sz="24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and will cut him in pieces and put him with the hypocrites.  In that place there will be weeping and gnashing of teeth.</a:t>
            </a:r>
            <a:r>
              <a:rPr lang="en-AU" sz="2400" dirty="0"/>
              <a:t> </a:t>
            </a:r>
            <a:endParaRPr lang="en-US" sz="2200" dirty="0">
              <a:latin typeface="Comic Sans MS" panose="030F0902030302020204" pitchFamily="66" charset="0"/>
              <a:cs typeface="Times New Roman" panose="02020603050405020304" pitchFamily="18" charset="0"/>
            </a:endParaRPr>
          </a:p>
        </p:txBody>
      </p:sp>
    </p:spTree>
    <p:extLst>
      <p:ext uri="{BB962C8B-B14F-4D97-AF65-F5344CB8AC3E}">
        <p14:creationId xmlns:p14="http://schemas.microsoft.com/office/powerpoint/2010/main" val="2247051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508757B9-C5FB-0941-BE2B-E7B3378B907E}"/>
              </a:ext>
            </a:extLst>
          </p:cNvPr>
          <p:cNvSpPr txBox="1"/>
          <p:nvPr/>
        </p:nvSpPr>
        <p:spPr>
          <a:xfrm>
            <a:off x="-6080" y="335099"/>
            <a:ext cx="9131842"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parables taught “Be Ready”;  “He was a long time coming”;  “Many ceased to be ready”</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Lack of readiness through:  Sinful living &amp; Failure to Serve and Love</a:t>
            </a:r>
          </a:p>
        </p:txBody>
      </p:sp>
      <p:sp>
        <p:nvSpPr>
          <p:cNvPr id="28" name="TextBox 27">
            <a:extLst>
              <a:ext uri="{FF2B5EF4-FFF2-40B4-BE49-F238E27FC236}">
                <a16:creationId xmlns:a16="http://schemas.microsoft.com/office/drawing/2014/main" id="{9239AAA2-BC73-8E4F-A270-77C7E20A042D}"/>
              </a:ext>
            </a:extLst>
          </p:cNvPr>
          <p:cNvSpPr txBox="1"/>
          <p:nvPr/>
        </p:nvSpPr>
        <p:spPr>
          <a:xfrm>
            <a:off x="-17139" y="26752"/>
            <a:ext cx="9094414" cy="415498"/>
          </a:xfrm>
          <a:prstGeom prst="rect">
            <a:avLst/>
          </a:prstGeom>
          <a:noFill/>
          <a:ln>
            <a:noFill/>
          </a:ln>
        </p:spPr>
        <p:txBody>
          <a:bodyPr wrap="square" rtlCol="0">
            <a:spAutoFit/>
          </a:bodyPr>
          <a:lstStyle/>
          <a:p>
            <a:pPr algn="ctr"/>
            <a:r>
              <a:rPr lang="en-AU" sz="2100" dirty="0">
                <a:solidFill>
                  <a:srgbClr val="FFFF00"/>
                </a:solidFill>
                <a:latin typeface="Times New Roman" panose="02020603050405020304" pitchFamily="18" charset="0"/>
                <a:cs typeface="Times New Roman" panose="02020603050405020304" pitchFamily="18" charset="0"/>
              </a:rPr>
              <a:t>Living in Readiness, knowing that the End of All Things is At Hand</a:t>
            </a:r>
            <a:endParaRPr lang="en-AU" sz="2100" dirty="0">
              <a:solidFill>
                <a:schemeClr val="bg1"/>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359DD165-B746-4940-8E65-8984CD9A48D1}"/>
              </a:ext>
            </a:extLst>
          </p:cNvPr>
          <p:cNvSpPr txBox="1"/>
          <p:nvPr/>
        </p:nvSpPr>
        <p:spPr>
          <a:xfrm>
            <a:off x="3635896" y="876772"/>
            <a:ext cx="3528392"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Near in time  &amp;  Near in locality</a:t>
            </a:r>
          </a:p>
        </p:txBody>
      </p:sp>
      <p:sp>
        <p:nvSpPr>
          <p:cNvPr id="20" name="TextBox 19">
            <a:extLst>
              <a:ext uri="{FF2B5EF4-FFF2-40B4-BE49-F238E27FC236}">
                <a16:creationId xmlns:a16="http://schemas.microsoft.com/office/drawing/2014/main" id="{56338034-749F-3546-A478-9E4F1675072D}"/>
              </a:ext>
            </a:extLst>
          </p:cNvPr>
          <p:cNvSpPr txBox="1"/>
          <p:nvPr/>
        </p:nvSpPr>
        <p:spPr>
          <a:xfrm>
            <a:off x="1779" y="878090"/>
            <a:ext cx="3922150" cy="369332"/>
          </a:xfrm>
          <a:prstGeom prst="rect">
            <a:avLst/>
          </a:prstGeom>
          <a:noFill/>
          <a:ln>
            <a:noFill/>
          </a:ln>
        </p:spPr>
        <p:txBody>
          <a:bodyPr wrap="square" rtlCol="0">
            <a:spAutoFit/>
          </a:bodyPr>
          <a:lstStyle/>
          <a:p>
            <a:r>
              <a:rPr lang="en-AU" dirty="0">
                <a:solidFill>
                  <a:srgbClr val="FFFF00"/>
                </a:solidFill>
                <a:latin typeface="Comic Sans MS" panose="030F0902030302020204" pitchFamily="66" charset="0"/>
                <a:cs typeface="Times New Roman" panose="02020603050405020304" pitchFamily="18" charset="0"/>
              </a:rPr>
              <a:t>The end of all things is at hand...</a:t>
            </a:r>
            <a:endParaRPr lang="en-AU" dirty="0">
              <a:solidFill>
                <a:schemeClr val="bg1"/>
              </a:solidFill>
              <a:latin typeface="Comic Sans MS" panose="030F0902030302020204" pitchFamily="66" charset="0"/>
              <a:cs typeface="Times New Roman" panose="02020603050405020304" pitchFamily="18" charset="0"/>
            </a:endParaRPr>
          </a:p>
        </p:txBody>
      </p:sp>
      <p:sp>
        <p:nvSpPr>
          <p:cNvPr id="23" name="TextBox 22">
            <a:extLst>
              <a:ext uri="{FF2B5EF4-FFF2-40B4-BE49-F238E27FC236}">
                <a16:creationId xmlns:a16="http://schemas.microsoft.com/office/drawing/2014/main" id="{EB279017-BD07-5149-AFC8-1CE569004B72}"/>
              </a:ext>
            </a:extLst>
          </p:cNvPr>
          <p:cNvSpPr txBox="1"/>
          <p:nvPr/>
        </p:nvSpPr>
        <p:spPr>
          <a:xfrm>
            <a:off x="-2786" y="1135327"/>
            <a:ext cx="9146785"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 is completely in control:  Near to God’s timeline;  Near to God Himself</a:t>
            </a:r>
          </a:p>
        </p:txBody>
      </p:sp>
      <p:sp>
        <p:nvSpPr>
          <p:cNvPr id="24" name="TextBox 23">
            <a:extLst>
              <a:ext uri="{FF2B5EF4-FFF2-40B4-BE49-F238E27FC236}">
                <a16:creationId xmlns:a16="http://schemas.microsoft.com/office/drawing/2014/main" id="{529B391B-2CB3-9446-BF28-D4D5609301E3}"/>
              </a:ext>
            </a:extLst>
          </p:cNvPr>
          <p:cNvSpPr txBox="1"/>
          <p:nvPr/>
        </p:nvSpPr>
        <p:spPr>
          <a:xfrm>
            <a:off x="14392" y="1420424"/>
            <a:ext cx="9094414" cy="415498"/>
          </a:xfrm>
          <a:prstGeom prst="rect">
            <a:avLst/>
          </a:prstGeom>
          <a:noFill/>
          <a:ln>
            <a:noFill/>
          </a:ln>
        </p:spPr>
        <p:txBody>
          <a:bodyPr wrap="square" rtlCol="0">
            <a:spAutoFit/>
          </a:bodyPr>
          <a:lstStyle/>
          <a:p>
            <a:pPr algn="ctr"/>
            <a:r>
              <a:rPr lang="en-AU" sz="2100" dirty="0">
                <a:solidFill>
                  <a:srgbClr val="FFFF00"/>
                </a:solidFill>
                <a:latin typeface="Times New Roman" panose="02020603050405020304" pitchFamily="18" charset="0"/>
                <a:cs typeface="Times New Roman" panose="02020603050405020304" pitchFamily="18" charset="0"/>
              </a:rPr>
              <a:t>How to Live, Knowing that the End of All Things is Near</a:t>
            </a:r>
            <a:endParaRPr lang="en-AU" sz="2100" dirty="0">
              <a:solidFill>
                <a:schemeClr val="bg1"/>
              </a:solidFill>
              <a:latin typeface="Times New Roman" panose="02020603050405020304" pitchFamily="18" charset="0"/>
              <a:cs typeface="Times New Roman" panose="02020603050405020304" pitchFamily="18" charset="0"/>
            </a:endParaRPr>
          </a:p>
        </p:txBody>
      </p:sp>
      <p:sp>
        <p:nvSpPr>
          <p:cNvPr id="25" name="TextBox 24">
            <a:extLst>
              <a:ext uri="{FF2B5EF4-FFF2-40B4-BE49-F238E27FC236}">
                <a16:creationId xmlns:a16="http://schemas.microsoft.com/office/drawing/2014/main" id="{633FA121-F67B-9B49-8039-D8947425E3D6}"/>
              </a:ext>
            </a:extLst>
          </p:cNvPr>
          <p:cNvSpPr txBox="1"/>
          <p:nvPr/>
        </p:nvSpPr>
        <p:spPr>
          <a:xfrm>
            <a:off x="-4528" y="1754653"/>
            <a:ext cx="4792551"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1.  </a:t>
            </a:r>
            <a:r>
              <a:rPr lang="en-AU" sz="1700" dirty="0">
                <a:solidFill>
                  <a:srgbClr val="FFFF00"/>
                </a:solidFill>
                <a:latin typeface="Comic Sans MS" panose="030F0902030302020204" pitchFamily="66" charset="0"/>
                <a:cs typeface="Times New Roman" panose="02020603050405020304" pitchFamily="18" charset="0"/>
              </a:rPr>
              <a:t>Be Self-controlled and Sober-minded</a:t>
            </a:r>
            <a:endParaRPr lang="en-AU" sz="1700" dirty="0">
              <a:solidFill>
                <a:schemeClr val="bg1"/>
              </a:solidFill>
              <a:latin typeface="Comic Sans MS" panose="030F0902030302020204" pitchFamily="66" charset="0"/>
              <a:cs typeface="Times New Roman" panose="02020603050405020304" pitchFamily="18" charset="0"/>
            </a:endParaRPr>
          </a:p>
        </p:txBody>
      </p:sp>
      <p:sp>
        <p:nvSpPr>
          <p:cNvPr id="26" name="TextBox 25">
            <a:extLst>
              <a:ext uri="{FF2B5EF4-FFF2-40B4-BE49-F238E27FC236}">
                <a16:creationId xmlns:a16="http://schemas.microsoft.com/office/drawing/2014/main" id="{0757F340-97D7-2C4A-9A84-1CCE5264EF6F}"/>
              </a:ext>
            </a:extLst>
          </p:cNvPr>
          <p:cNvSpPr txBox="1"/>
          <p:nvPr/>
        </p:nvSpPr>
        <p:spPr>
          <a:xfrm>
            <a:off x="4064100" y="1740486"/>
            <a:ext cx="1753862"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Do not panic</a:t>
            </a:r>
          </a:p>
        </p:txBody>
      </p:sp>
      <p:sp>
        <p:nvSpPr>
          <p:cNvPr id="27" name="TextBox 26">
            <a:extLst>
              <a:ext uri="{FF2B5EF4-FFF2-40B4-BE49-F238E27FC236}">
                <a16:creationId xmlns:a16="http://schemas.microsoft.com/office/drawing/2014/main" id="{DE5D1523-08ED-3B49-855D-EEE5F00E8273}"/>
              </a:ext>
            </a:extLst>
          </p:cNvPr>
          <p:cNvSpPr txBox="1"/>
          <p:nvPr/>
        </p:nvSpPr>
        <p:spPr>
          <a:xfrm>
            <a:off x="5493144" y="1736881"/>
            <a:ext cx="1671144"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Think clearly</a:t>
            </a:r>
          </a:p>
        </p:txBody>
      </p:sp>
      <p:sp>
        <p:nvSpPr>
          <p:cNvPr id="29" name="TextBox 28">
            <a:extLst>
              <a:ext uri="{FF2B5EF4-FFF2-40B4-BE49-F238E27FC236}">
                <a16:creationId xmlns:a16="http://schemas.microsoft.com/office/drawing/2014/main" id="{B6782291-8227-2A4A-B8C1-ED13D1A0729A}"/>
              </a:ext>
            </a:extLst>
          </p:cNvPr>
          <p:cNvSpPr txBox="1"/>
          <p:nvPr/>
        </p:nvSpPr>
        <p:spPr>
          <a:xfrm>
            <a:off x="6948265" y="1740723"/>
            <a:ext cx="2177498"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led by the mob</a:t>
            </a:r>
          </a:p>
        </p:txBody>
      </p:sp>
      <p:sp>
        <p:nvSpPr>
          <p:cNvPr id="30" name="TextBox 29">
            <a:extLst>
              <a:ext uri="{FF2B5EF4-FFF2-40B4-BE49-F238E27FC236}">
                <a16:creationId xmlns:a16="http://schemas.microsoft.com/office/drawing/2014/main" id="{4170C374-BFC1-A24F-93A3-1637743B11D4}"/>
              </a:ext>
            </a:extLst>
          </p:cNvPr>
          <p:cNvSpPr txBox="1"/>
          <p:nvPr/>
        </p:nvSpPr>
        <p:spPr>
          <a:xfrm>
            <a:off x="238114" y="2018196"/>
            <a:ext cx="8905886"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 commands us to live as good citizens (even though the end is near)</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Obey God – don’t gossip;  Honour authorities;  Don’t worry about conspiracies  </a:t>
            </a:r>
          </a:p>
        </p:txBody>
      </p:sp>
      <p:sp>
        <p:nvSpPr>
          <p:cNvPr id="31" name="TextBox 30">
            <a:extLst>
              <a:ext uri="{FF2B5EF4-FFF2-40B4-BE49-F238E27FC236}">
                <a16:creationId xmlns:a16="http://schemas.microsoft.com/office/drawing/2014/main" id="{88961D5B-FF4E-0943-868D-4F73EFC09258}"/>
              </a:ext>
            </a:extLst>
          </p:cNvPr>
          <p:cNvSpPr txBox="1"/>
          <p:nvPr/>
        </p:nvSpPr>
        <p:spPr>
          <a:xfrm>
            <a:off x="231808" y="2566836"/>
            <a:ext cx="8905886"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worldly can have their panic and conspiracy theories, but not us, because:</a:t>
            </a:r>
          </a:p>
        </p:txBody>
      </p:sp>
      <p:sp>
        <p:nvSpPr>
          <p:cNvPr id="32" name="TextBox 31">
            <a:extLst>
              <a:ext uri="{FF2B5EF4-FFF2-40B4-BE49-F238E27FC236}">
                <a16:creationId xmlns:a16="http://schemas.microsoft.com/office/drawing/2014/main" id="{F148614C-AAB6-C34E-9BD7-06EAE4958D2F}"/>
              </a:ext>
            </a:extLst>
          </p:cNvPr>
          <p:cNvSpPr txBox="1"/>
          <p:nvPr/>
        </p:nvSpPr>
        <p:spPr>
          <a:xfrm>
            <a:off x="750676" y="2850615"/>
            <a:ext cx="8380711" cy="646331"/>
          </a:xfrm>
          <a:prstGeom prst="rect">
            <a:avLst/>
          </a:prstGeom>
          <a:noFill/>
          <a:ln>
            <a:noFill/>
          </a:ln>
        </p:spPr>
        <p:txBody>
          <a:bodyPr wrap="square" rtlCol="0">
            <a:spAutoFit/>
          </a:bodyPr>
          <a:lstStyle/>
          <a:p>
            <a:pPr marL="342900" indent="-342900">
              <a:buFont typeface="+mj-lt"/>
              <a:buAutoNum type="alphaLcParenR"/>
            </a:pPr>
            <a:r>
              <a:rPr lang="en-AU" dirty="0">
                <a:solidFill>
                  <a:schemeClr val="bg1"/>
                </a:solidFill>
                <a:latin typeface="Times New Roman" panose="02020603050405020304" pitchFamily="18" charset="0"/>
                <a:cs typeface="Times New Roman" panose="02020603050405020304" pitchFamily="18" charset="0"/>
              </a:rPr>
              <a:t>We know who’s really in control  –  GOD!!!!</a:t>
            </a:r>
          </a:p>
          <a:p>
            <a:pPr marL="342900" indent="-342900">
              <a:buFont typeface="+mj-lt"/>
              <a:buAutoNum type="alphaLcParenR"/>
            </a:pPr>
            <a:r>
              <a:rPr lang="en-AU" dirty="0">
                <a:solidFill>
                  <a:schemeClr val="bg1"/>
                </a:solidFill>
                <a:latin typeface="Times New Roman" panose="02020603050405020304" pitchFamily="18" charset="0"/>
                <a:cs typeface="Times New Roman" panose="02020603050405020304" pitchFamily="18" charset="0"/>
              </a:rPr>
              <a:t>We are to pray with a mind that is clear-thinking – not influenced by worldly fear</a:t>
            </a:r>
          </a:p>
        </p:txBody>
      </p:sp>
      <p:sp>
        <p:nvSpPr>
          <p:cNvPr id="33" name="TextBox 32">
            <a:extLst>
              <a:ext uri="{FF2B5EF4-FFF2-40B4-BE49-F238E27FC236}">
                <a16:creationId xmlns:a16="http://schemas.microsoft.com/office/drawing/2014/main" id="{3AC3DF17-FA0E-0C49-95ED-11E0B8BD9461}"/>
              </a:ext>
            </a:extLst>
          </p:cNvPr>
          <p:cNvSpPr txBox="1"/>
          <p:nvPr/>
        </p:nvSpPr>
        <p:spPr>
          <a:xfrm>
            <a:off x="14392" y="3406879"/>
            <a:ext cx="9123302"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2.  </a:t>
            </a:r>
            <a:r>
              <a:rPr lang="en-AU" dirty="0">
                <a:solidFill>
                  <a:srgbClr val="FFFF00"/>
                </a:solidFill>
                <a:latin typeface="Comic Sans MS" panose="030F0902030302020204" pitchFamily="66" charset="0"/>
                <a:cs typeface="Times New Roman" panose="02020603050405020304" pitchFamily="18" charset="0"/>
              </a:rPr>
              <a:t>Keep Loving one another Earnestly, since love covers a multitude of sins</a:t>
            </a:r>
            <a:endParaRPr lang="en-AU" dirty="0">
              <a:solidFill>
                <a:schemeClr val="bg1"/>
              </a:solidFill>
              <a:latin typeface="Comic Sans MS" panose="030F0902030302020204" pitchFamily="66" charset="0"/>
              <a:cs typeface="Times New Roman" panose="02020603050405020304" pitchFamily="18" charset="0"/>
            </a:endParaRPr>
          </a:p>
        </p:txBody>
      </p:sp>
      <p:sp>
        <p:nvSpPr>
          <p:cNvPr id="34" name="TextBox 33">
            <a:extLst>
              <a:ext uri="{FF2B5EF4-FFF2-40B4-BE49-F238E27FC236}">
                <a16:creationId xmlns:a16="http://schemas.microsoft.com/office/drawing/2014/main" id="{AD974E2A-2FDE-7044-A534-D8DEE95B9649}"/>
              </a:ext>
            </a:extLst>
          </p:cNvPr>
          <p:cNvSpPr txBox="1"/>
          <p:nvPr/>
        </p:nvSpPr>
        <p:spPr>
          <a:xfrm>
            <a:off x="221256" y="3678520"/>
            <a:ext cx="8905886"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Because the end is nigh, we overlook offences &amp; forgive &amp; love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If I easily (&amp; regularly) take offence, this is a sign I do not earnestly love my brother.</a:t>
            </a:r>
          </a:p>
        </p:txBody>
      </p:sp>
      <p:sp>
        <p:nvSpPr>
          <p:cNvPr id="35" name="TextBox 34">
            <a:extLst>
              <a:ext uri="{FF2B5EF4-FFF2-40B4-BE49-F238E27FC236}">
                <a16:creationId xmlns:a16="http://schemas.microsoft.com/office/drawing/2014/main" id="{89340287-3321-4E4E-B40C-32BAC7D0A6D9}"/>
              </a:ext>
            </a:extLst>
          </p:cNvPr>
          <p:cNvSpPr txBox="1"/>
          <p:nvPr/>
        </p:nvSpPr>
        <p:spPr>
          <a:xfrm>
            <a:off x="14392" y="4220380"/>
            <a:ext cx="6357808"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3.  </a:t>
            </a:r>
            <a:r>
              <a:rPr lang="en-AU" dirty="0">
                <a:solidFill>
                  <a:srgbClr val="FFFF00"/>
                </a:solidFill>
                <a:latin typeface="Comic Sans MS" panose="030F0902030302020204" pitchFamily="66" charset="0"/>
                <a:cs typeface="Times New Roman" panose="02020603050405020304" pitchFamily="18" charset="0"/>
              </a:rPr>
              <a:t>Show Hospitality to one another without grumbling</a:t>
            </a:r>
            <a:r>
              <a:rPr lang="en-AU" dirty="0">
                <a:solidFill>
                  <a:srgbClr val="FFFF00"/>
                </a:solidFill>
                <a:latin typeface="Times New Roman" panose="02020603050405020304" pitchFamily="18" charset="0"/>
                <a:cs typeface="Times New Roman" panose="02020603050405020304" pitchFamily="18" charset="0"/>
              </a:rPr>
              <a:t> </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36" name="TextBox 35">
            <a:extLst>
              <a:ext uri="{FF2B5EF4-FFF2-40B4-BE49-F238E27FC236}">
                <a16:creationId xmlns:a16="http://schemas.microsoft.com/office/drawing/2014/main" id="{60BF8D15-091D-3B45-8CCC-16DD1EC35878}"/>
              </a:ext>
            </a:extLst>
          </p:cNvPr>
          <p:cNvSpPr txBox="1"/>
          <p:nvPr/>
        </p:nvSpPr>
        <p:spPr>
          <a:xfrm>
            <a:off x="214950" y="4523552"/>
            <a:ext cx="8905886"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time to open up our homes and our families, to share with with God’s family</a:t>
            </a:r>
          </a:p>
        </p:txBody>
      </p:sp>
      <p:sp>
        <p:nvSpPr>
          <p:cNvPr id="37" name="TextBox 36">
            <a:extLst>
              <a:ext uri="{FF2B5EF4-FFF2-40B4-BE49-F238E27FC236}">
                <a16:creationId xmlns:a16="http://schemas.microsoft.com/office/drawing/2014/main" id="{84289E24-CC98-AF4D-A2B0-0F5C3616A3A2}"/>
              </a:ext>
            </a:extLst>
          </p:cNvPr>
          <p:cNvSpPr txBox="1"/>
          <p:nvPr/>
        </p:nvSpPr>
        <p:spPr>
          <a:xfrm>
            <a:off x="20697" y="4787938"/>
            <a:ext cx="9056577"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4.  Use our gifts </a:t>
            </a:r>
            <a:r>
              <a:rPr lang="en-AU" dirty="0">
                <a:solidFill>
                  <a:srgbClr val="FFFF00"/>
                </a:solidFill>
                <a:latin typeface="Comic Sans MS" panose="030F0902030302020204" pitchFamily="66" charset="0"/>
                <a:cs typeface="Times New Roman" panose="02020603050405020304" pitchFamily="18" charset="0"/>
              </a:rPr>
              <a:t>to serve one another, as good stewards of God’s varied grace  </a:t>
            </a:r>
            <a:endParaRPr lang="en-AU" dirty="0">
              <a:solidFill>
                <a:schemeClr val="bg1"/>
              </a:solidFill>
              <a:latin typeface="Comic Sans MS" panose="030F0902030302020204" pitchFamily="66" charset="0"/>
              <a:cs typeface="Times New Roman" panose="02020603050405020304" pitchFamily="18" charset="0"/>
            </a:endParaRPr>
          </a:p>
        </p:txBody>
      </p:sp>
      <p:sp>
        <p:nvSpPr>
          <p:cNvPr id="38" name="TextBox 37">
            <a:extLst>
              <a:ext uri="{FF2B5EF4-FFF2-40B4-BE49-F238E27FC236}">
                <a16:creationId xmlns:a16="http://schemas.microsoft.com/office/drawing/2014/main" id="{56224E4D-1F95-EB46-B713-E2577662C1D9}"/>
              </a:ext>
            </a:extLst>
          </p:cNvPr>
          <p:cNvSpPr txBox="1"/>
          <p:nvPr/>
        </p:nvSpPr>
        <p:spPr>
          <a:xfrm>
            <a:off x="214949" y="5055168"/>
            <a:ext cx="8929049"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 works through us to bring Glory to Him</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Because the end is near, this is a time to use our gifts in service (not a time for a break)</a:t>
            </a:r>
          </a:p>
        </p:txBody>
      </p:sp>
    </p:spTree>
    <p:extLst>
      <p:ext uri="{BB962C8B-B14F-4D97-AF65-F5344CB8AC3E}">
        <p14:creationId xmlns:p14="http://schemas.microsoft.com/office/powerpoint/2010/main" val="4056971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5"/>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6"/>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7"/>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8">
                                            <p:txEl>
                                              <p:pRg st="0" end="0"/>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3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0" grpId="0"/>
      <p:bldP spid="23" grpId="0"/>
      <p:bldP spid="24" grpId="0"/>
      <p:bldP spid="25" grpId="0"/>
      <p:bldP spid="26" grpId="0"/>
      <p:bldP spid="27" grpId="0"/>
      <p:bldP spid="29" grpId="0"/>
      <p:bldP spid="30" grpId="0"/>
      <p:bldP spid="31" grpId="0"/>
      <p:bldP spid="32" grpId="0"/>
      <p:bldP spid="33" grpId="0"/>
      <p:bldP spid="34" grpId="0"/>
      <p:bldP spid="35" grpId="0"/>
      <p:bldP spid="36" grpId="0"/>
      <p:bldP spid="37" grpId="0"/>
      <p:bldP spid="38"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7">
            <a:extLst>
              <a:ext uri="{FF2B5EF4-FFF2-40B4-BE49-F238E27FC236}">
                <a16:creationId xmlns:a16="http://schemas.microsoft.com/office/drawing/2014/main" id="{9239AAA2-BC73-8E4F-A270-77C7E20A042D}"/>
              </a:ext>
            </a:extLst>
          </p:cNvPr>
          <p:cNvSpPr txBox="1"/>
          <p:nvPr/>
        </p:nvSpPr>
        <p:spPr>
          <a:xfrm>
            <a:off x="-17139" y="26752"/>
            <a:ext cx="9094414" cy="415498"/>
          </a:xfrm>
          <a:prstGeom prst="rect">
            <a:avLst/>
          </a:prstGeom>
          <a:noFill/>
          <a:ln>
            <a:noFill/>
          </a:ln>
        </p:spPr>
        <p:txBody>
          <a:bodyPr wrap="square" rtlCol="0">
            <a:spAutoFit/>
          </a:bodyPr>
          <a:lstStyle/>
          <a:p>
            <a:pPr algn="ctr"/>
            <a:r>
              <a:rPr lang="en-AU" sz="2100" dirty="0">
                <a:solidFill>
                  <a:srgbClr val="FFFF00"/>
                </a:solidFill>
                <a:latin typeface="Times New Roman" panose="02020603050405020304" pitchFamily="18" charset="0"/>
                <a:cs typeface="Times New Roman" panose="02020603050405020304" pitchFamily="18" charset="0"/>
              </a:rPr>
              <a:t>Living in Readiness, knowing that the End of All Things is At Hand</a:t>
            </a:r>
            <a:endParaRPr lang="en-AU" sz="2100" dirty="0">
              <a:solidFill>
                <a:schemeClr val="bg1"/>
              </a:solidFill>
              <a:latin typeface="Times New Roman" panose="02020603050405020304" pitchFamily="18" charset="0"/>
              <a:cs typeface="Times New Roman" panose="02020603050405020304" pitchFamily="18" charset="0"/>
            </a:endParaRPr>
          </a:p>
        </p:txBody>
      </p:sp>
      <p:sp>
        <p:nvSpPr>
          <p:cNvPr id="25" name="TextBox 24">
            <a:extLst>
              <a:ext uri="{FF2B5EF4-FFF2-40B4-BE49-F238E27FC236}">
                <a16:creationId xmlns:a16="http://schemas.microsoft.com/office/drawing/2014/main" id="{633FA121-F67B-9B49-8039-D8947425E3D6}"/>
              </a:ext>
            </a:extLst>
          </p:cNvPr>
          <p:cNvSpPr txBox="1"/>
          <p:nvPr/>
        </p:nvSpPr>
        <p:spPr>
          <a:xfrm>
            <a:off x="0" y="337220"/>
            <a:ext cx="4792551"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1.  </a:t>
            </a:r>
            <a:r>
              <a:rPr lang="en-AU" sz="1700" dirty="0">
                <a:solidFill>
                  <a:srgbClr val="FFFF00"/>
                </a:solidFill>
                <a:latin typeface="Comic Sans MS" panose="030F0902030302020204" pitchFamily="66" charset="0"/>
                <a:cs typeface="Times New Roman" panose="02020603050405020304" pitchFamily="18" charset="0"/>
              </a:rPr>
              <a:t>Be Self-controlled and Sober-minded</a:t>
            </a:r>
            <a:endParaRPr lang="en-AU" sz="1700" dirty="0">
              <a:solidFill>
                <a:schemeClr val="bg1"/>
              </a:solidFill>
              <a:latin typeface="Comic Sans MS" panose="030F0902030302020204" pitchFamily="66" charset="0"/>
              <a:cs typeface="Times New Roman" panose="02020603050405020304" pitchFamily="18" charset="0"/>
            </a:endParaRPr>
          </a:p>
        </p:txBody>
      </p:sp>
      <p:sp>
        <p:nvSpPr>
          <p:cNvPr id="26" name="TextBox 25">
            <a:extLst>
              <a:ext uri="{FF2B5EF4-FFF2-40B4-BE49-F238E27FC236}">
                <a16:creationId xmlns:a16="http://schemas.microsoft.com/office/drawing/2014/main" id="{0757F340-97D7-2C4A-9A84-1CCE5264EF6F}"/>
              </a:ext>
            </a:extLst>
          </p:cNvPr>
          <p:cNvSpPr txBox="1"/>
          <p:nvPr/>
        </p:nvSpPr>
        <p:spPr>
          <a:xfrm>
            <a:off x="4068628" y="323053"/>
            <a:ext cx="1753862"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Do not panic</a:t>
            </a:r>
          </a:p>
        </p:txBody>
      </p:sp>
      <p:sp>
        <p:nvSpPr>
          <p:cNvPr id="27" name="TextBox 26">
            <a:extLst>
              <a:ext uri="{FF2B5EF4-FFF2-40B4-BE49-F238E27FC236}">
                <a16:creationId xmlns:a16="http://schemas.microsoft.com/office/drawing/2014/main" id="{DE5D1523-08ED-3B49-855D-EEE5F00E8273}"/>
              </a:ext>
            </a:extLst>
          </p:cNvPr>
          <p:cNvSpPr txBox="1"/>
          <p:nvPr/>
        </p:nvSpPr>
        <p:spPr>
          <a:xfrm>
            <a:off x="5497672" y="319448"/>
            <a:ext cx="1671144"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Think clearly</a:t>
            </a:r>
          </a:p>
        </p:txBody>
      </p:sp>
      <p:sp>
        <p:nvSpPr>
          <p:cNvPr id="29" name="TextBox 28">
            <a:extLst>
              <a:ext uri="{FF2B5EF4-FFF2-40B4-BE49-F238E27FC236}">
                <a16:creationId xmlns:a16="http://schemas.microsoft.com/office/drawing/2014/main" id="{B6782291-8227-2A4A-B8C1-ED13D1A0729A}"/>
              </a:ext>
            </a:extLst>
          </p:cNvPr>
          <p:cNvSpPr txBox="1"/>
          <p:nvPr/>
        </p:nvSpPr>
        <p:spPr>
          <a:xfrm>
            <a:off x="6952793" y="323290"/>
            <a:ext cx="2177498"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led by the mob</a:t>
            </a:r>
          </a:p>
        </p:txBody>
      </p:sp>
      <p:sp>
        <p:nvSpPr>
          <p:cNvPr id="30" name="TextBox 29">
            <a:extLst>
              <a:ext uri="{FF2B5EF4-FFF2-40B4-BE49-F238E27FC236}">
                <a16:creationId xmlns:a16="http://schemas.microsoft.com/office/drawing/2014/main" id="{4170C374-BFC1-A24F-93A3-1637743B11D4}"/>
              </a:ext>
            </a:extLst>
          </p:cNvPr>
          <p:cNvSpPr txBox="1"/>
          <p:nvPr/>
        </p:nvSpPr>
        <p:spPr>
          <a:xfrm>
            <a:off x="242642" y="600763"/>
            <a:ext cx="8905886"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 commands us to live as good citizens (even though the end is near)</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Obey God – don’t gossip;  Honour authorities;  Don’t worry about conspiracies  </a:t>
            </a:r>
          </a:p>
        </p:txBody>
      </p:sp>
      <p:sp>
        <p:nvSpPr>
          <p:cNvPr id="31" name="TextBox 30">
            <a:extLst>
              <a:ext uri="{FF2B5EF4-FFF2-40B4-BE49-F238E27FC236}">
                <a16:creationId xmlns:a16="http://schemas.microsoft.com/office/drawing/2014/main" id="{88961D5B-FF4E-0943-868D-4F73EFC09258}"/>
              </a:ext>
            </a:extLst>
          </p:cNvPr>
          <p:cNvSpPr txBox="1"/>
          <p:nvPr/>
        </p:nvSpPr>
        <p:spPr>
          <a:xfrm>
            <a:off x="236336" y="1149403"/>
            <a:ext cx="8905886"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worldly can have their panic and conspiracy theories, but not us, because:</a:t>
            </a:r>
          </a:p>
        </p:txBody>
      </p:sp>
      <p:sp>
        <p:nvSpPr>
          <p:cNvPr id="32" name="TextBox 31">
            <a:extLst>
              <a:ext uri="{FF2B5EF4-FFF2-40B4-BE49-F238E27FC236}">
                <a16:creationId xmlns:a16="http://schemas.microsoft.com/office/drawing/2014/main" id="{F148614C-AAB6-C34E-9BD7-06EAE4958D2F}"/>
              </a:ext>
            </a:extLst>
          </p:cNvPr>
          <p:cNvSpPr txBox="1"/>
          <p:nvPr/>
        </p:nvSpPr>
        <p:spPr>
          <a:xfrm>
            <a:off x="755204" y="1433182"/>
            <a:ext cx="8380711" cy="646331"/>
          </a:xfrm>
          <a:prstGeom prst="rect">
            <a:avLst/>
          </a:prstGeom>
          <a:noFill/>
          <a:ln>
            <a:noFill/>
          </a:ln>
        </p:spPr>
        <p:txBody>
          <a:bodyPr wrap="square" rtlCol="0">
            <a:spAutoFit/>
          </a:bodyPr>
          <a:lstStyle/>
          <a:p>
            <a:pPr marL="342900" indent="-342900">
              <a:buFont typeface="+mj-lt"/>
              <a:buAutoNum type="alphaLcParenR"/>
            </a:pPr>
            <a:r>
              <a:rPr lang="en-AU" dirty="0">
                <a:solidFill>
                  <a:schemeClr val="bg1"/>
                </a:solidFill>
                <a:latin typeface="Times New Roman" panose="02020603050405020304" pitchFamily="18" charset="0"/>
                <a:cs typeface="Times New Roman" panose="02020603050405020304" pitchFamily="18" charset="0"/>
              </a:rPr>
              <a:t>We know who’s really in control  –  GOD!!!!</a:t>
            </a:r>
          </a:p>
          <a:p>
            <a:pPr marL="342900" indent="-342900">
              <a:buFont typeface="+mj-lt"/>
              <a:buAutoNum type="alphaLcParenR"/>
            </a:pPr>
            <a:r>
              <a:rPr lang="en-AU" dirty="0">
                <a:solidFill>
                  <a:schemeClr val="bg1"/>
                </a:solidFill>
                <a:latin typeface="Times New Roman" panose="02020603050405020304" pitchFamily="18" charset="0"/>
                <a:cs typeface="Times New Roman" panose="02020603050405020304" pitchFamily="18" charset="0"/>
              </a:rPr>
              <a:t>We are to pray with a mind that is clear-thinking – not influenced by worldly fear</a:t>
            </a:r>
          </a:p>
        </p:txBody>
      </p:sp>
      <p:sp>
        <p:nvSpPr>
          <p:cNvPr id="33" name="TextBox 32">
            <a:extLst>
              <a:ext uri="{FF2B5EF4-FFF2-40B4-BE49-F238E27FC236}">
                <a16:creationId xmlns:a16="http://schemas.microsoft.com/office/drawing/2014/main" id="{3AC3DF17-FA0E-0C49-95ED-11E0B8BD9461}"/>
              </a:ext>
            </a:extLst>
          </p:cNvPr>
          <p:cNvSpPr txBox="1"/>
          <p:nvPr/>
        </p:nvSpPr>
        <p:spPr>
          <a:xfrm>
            <a:off x="18920" y="1989446"/>
            <a:ext cx="9123302"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2.  </a:t>
            </a:r>
            <a:r>
              <a:rPr lang="en-AU" dirty="0">
                <a:solidFill>
                  <a:srgbClr val="FFFF00"/>
                </a:solidFill>
                <a:latin typeface="Comic Sans MS" panose="030F0902030302020204" pitchFamily="66" charset="0"/>
                <a:cs typeface="Times New Roman" panose="02020603050405020304" pitchFamily="18" charset="0"/>
              </a:rPr>
              <a:t>Keep Loving one another Earnestly, since love covers a multitude of sins</a:t>
            </a:r>
            <a:endParaRPr lang="en-AU" dirty="0">
              <a:solidFill>
                <a:schemeClr val="bg1"/>
              </a:solidFill>
              <a:latin typeface="Comic Sans MS" panose="030F0902030302020204" pitchFamily="66" charset="0"/>
              <a:cs typeface="Times New Roman" panose="02020603050405020304" pitchFamily="18" charset="0"/>
            </a:endParaRPr>
          </a:p>
        </p:txBody>
      </p:sp>
      <p:sp>
        <p:nvSpPr>
          <p:cNvPr id="34" name="TextBox 33">
            <a:extLst>
              <a:ext uri="{FF2B5EF4-FFF2-40B4-BE49-F238E27FC236}">
                <a16:creationId xmlns:a16="http://schemas.microsoft.com/office/drawing/2014/main" id="{AD974E2A-2FDE-7044-A534-D8DEE95B9649}"/>
              </a:ext>
            </a:extLst>
          </p:cNvPr>
          <p:cNvSpPr txBox="1"/>
          <p:nvPr/>
        </p:nvSpPr>
        <p:spPr>
          <a:xfrm>
            <a:off x="225784" y="2261087"/>
            <a:ext cx="8905886"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Because the end is nigh, we overlook offences &amp; forgive &amp; love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If I easily (&amp; regularly) take offence, this is a sign I do not earnestly love my brother.</a:t>
            </a:r>
          </a:p>
        </p:txBody>
      </p:sp>
      <p:sp>
        <p:nvSpPr>
          <p:cNvPr id="35" name="TextBox 34">
            <a:extLst>
              <a:ext uri="{FF2B5EF4-FFF2-40B4-BE49-F238E27FC236}">
                <a16:creationId xmlns:a16="http://schemas.microsoft.com/office/drawing/2014/main" id="{89340287-3321-4E4E-B40C-32BAC7D0A6D9}"/>
              </a:ext>
            </a:extLst>
          </p:cNvPr>
          <p:cNvSpPr txBox="1"/>
          <p:nvPr/>
        </p:nvSpPr>
        <p:spPr>
          <a:xfrm>
            <a:off x="18920" y="2802947"/>
            <a:ext cx="6357808"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3.  </a:t>
            </a:r>
            <a:r>
              <a:rPr lang="en-AU" dirty="0">
                <a:solidFill>
                  <a:srgbClr val="FFFF00"/>
                </a:solidFill>
                <a:latin typeface="Comic Sans MS" panose="030F0902030302020204" pitchFamily="66" charset="0"/>
                <a:cs typeface="Times New Roman" panose="02020603050405020304" pitchFamily="18" charset="0"/>
              </a:rPr>
              <a:t>Show Hospitality to one another without grumbling</a:t>
            </a:r>
            <a:r>
              <a:rPr lang="en-AU" dirty="0">
                <a:solidFill>
                  <a:srgbClr val="FFFF00"/>
                </a:solidFill>
                <a:latin typeface="Times New Roman" panose="02020603050405020304" pitchFamily="18" charset="0"/>
                <a:cs typeface="Times New Roman" panose="02020603050405020304" pitchFamily="18" charset="0"/>
              </a:rPr>
              <a:t> </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36" name="TextBox 35">
            <a:extLst>
              <a:ext uri="{FF2B5EF4-FFF2-40B4-BE49-F238E27FC236}">
                <a16:creationId xmlns:a16="http://schemas.microsoft.com/office/drawing/2014/main" id="{60BF8D15-091D-3B45-8CCC-16DD1EC35878}"/>
              </a:ext>
            </a:extLst>
          </p:cNvPr>
          <p:cNvSpPr txBox="1"/>
          <p:nvPr/>
        </p:nvSpPr>
        <p:spPr>
          <a:xfrm>
            <a:off x="219478" y="3106119"/>
            <a:ext cx="8905886"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time to open up our homes and our families, to share with with God’s family</a:t>
            </a:r>
          </a:p>
        </p:txBody>
      </p:sp>
      <p:sp>
        <p:nvSpPr>
          <p:cNvPr id="37" name="TextBox 36">
            <a:extLst>
              <a:ext uri="{FF2B5EF4-FFF2-40B4-BE49-F238E27FC236}">
                <a16:creationId xmlns:a16="http://schemas.microsoft.com/office/drawing/2014/main" id="{84289E24-CC98-AF4D-A2B0-0F5C3616A3A2}"/>
              </a:ext>
            </a:extLst>
          </p:cNvPr>
          <p:cNvSpPr txBox="1"/>
          <p:nvPr/>
        </p:nvSpPr>
        <p:spPr>
          <a:xfrm>
            <a:off x="25225" y="3370505"/>
            <a:ext cx="9056577"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4.  Use our gifts </a:t>
            </a:r>
            <a:r>
              <a:rPr lang="en-AU" dirty="0">
                <a:solidFill>
                  <a:srgbClr val="FFFF00"/>
                </a:solidFill>
                <a:latin typeface="Comic Sans MS" panose="030F0902030302020204" pitchFamily="66" charset="0"/>
                <a:cs typeface="Times New Roman" panose="02020603050405020304" pitchFamily="18" charset="0"/>
              </a:rPr>
              <a:t>to serve one another, as good stewards of God’s varied grace  </a:t>
            </a:r>
            <a:endParaRPr lang="en-AU" dirty="0">
              <a:solidFill>
                <a:schemeClr val="bg1"/>
              </a:solidFill>
              <a:latin typeface="Comic Sans MS" panose="030F0902030302020204" pitchFamily="66" charset="0"/>
              <a:cs typeface="Times New Roman" panose="02020603050405020304" pitchFamily="18" charset="0"/>
            </a:endParaRPr>
          </a:p>
        </p:txBody>
      </p:sp>
      <p:sp>
        <p:nvSpPr>
          <p:cNvPr id="38" name="TextBox 37">
            <a:extLst>
              <a:ext uri="{FF2B5EF4-FFF2-40B4-BE49-F238E27FC236}">
                <a16:creationId xmlns:a16="http://schemas.microsoft.com/office/drawing/2014/main" id="{56224E4D-1F95-EB46-B713-E2577662C1D9}"/>
              </a:ext>
            </a:extLst>
          </p:cNvPr>
          <p:cNvSpPr txBox="1"/>
          <p:nvPr/>
        </p:nvSpPr>
        <p:spPr>
          <a:xfrm>
            <a:off x="219477" y="3637735"/>
            <a:ext cx="8929049"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 works through us to bring Glory to Him</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Because the end is near, this is a time to use our gifts in service (not a time for a break)</a:t>
            </a:r>
          </a:p>
        </p:txBody>
      </p:sp>
      <p:sp>
        <p:nvSpPr>
          <p:cNvPr id="21" name="Rectangle 20">
            <a:extLst>
              <a:ext uri="{FF2B5EF4-FFF2-40B4-BE49-F238E27FC236}">
                <a16:creationId xmlns:a16="http://schemas.microsoft.com/office/drawing/2014/main" id="{29A56B9E-0579-B84F-8BC2-F645DCA264A9}"/>
              </a:ext>
            </a:extLst>
          </p:cNvPr>
          <p:cNvSpPr/>
          <p:nvPr/>
        </p:nvSpPr>
        <p:spPr>
          <a:xfrm>
            <a:off x="755204" y="4330963"/>
            <a:ext cx="6337076" cy="1200329"/>
          </a:xfrm>
          <a:prstGeom prst="rect">
            <a:avLst/>
          </a:prstGeom>
          <a:solidFill>
            <a:schemeClr val="bg1"/>
          </a:solidFill>
        </p:spPr>
        <p:txBody>
          <a:bodyPr wrap="square">
            <a:spAutoFit/>
          </a:bodyPr>
          <a:lstStyle/>
          <a:p>
            <a:r>
              <a:rPr lang="en-AU" sz="2400" dirty="0">
                <a:latin typeface="Comic Sans MS" panose="030F0902030302020204" pitchFamily="66" charset="0"/>
                <a:ea typeface="Times New Roman" panose="02020603050405020304" pitchFamily="18" charset="0"/>
              </a:rPr>
              <a:t>.... that in everything God may be glorified through Jesus Christ.  To him belong glory and dominion forever and ever.  Amen.</a:t>
            </a:r>
            <a:endParaRPr lang="en-AU" sz="2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099967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120429</TotalTime>
  <Words>1257</Words>
  <Application>Microsoft Macintosh PowerPoint</Application>
  <PresentationFormat>On-screen Show (16:10)</PresentationFormat>
  <Paragraphs>63</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2018</cp:revision>
  <cp:lastPrinted>2021-01-08T01:49:07Z</cp:lastPrinted>
  <dcterms:created xsi:type="dcterms:W3CDTF">2016-11-04T06:28:01Z</dcterms:created>
  <dcterms:modified xsi:type="dcterms:W3CDTF">2021-01-15T00:49:11Z</dcterms:modified>
</cp:coreProperties>
</file>